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34" r:id="rId2"/>
    <p:sldId id="401" r:id="rId3"/>
    <p:sldId id="402" r:id="rId4"/>
    <p:sldId id="421" r:id="rId5"/>
    <p:sldId id="419" r:id="rId6"/>
    <p:sldId id="403" r:id="rId7"/>
    <p:sldId id="418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414" r:id="rId19"/>
    <p:sldId id="415" r:id="rId20"/>
    <p:sldId id="422" r:id="rId21"/>
    <p:sldId id="420" r:id="rId22"/>
    <p:sldId id="416" r:id="rId23"/>
    <p:sldId id="417" r:id="rId24"/>
    <p:sldId id="259" r:id="rId25"/>
  </p:sldIdLst>
  <p:sldSz cx="9144000" cy="6858000" type="screen4x3"/>
  <p:notesSz cx="6669088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63">
          <p15:clr>
            <a:srgbClr val="A4A3A4"/>
          </p15:clr>
        </p15:guide>
        <p15:guide id="2" orient="horz" pos="2140">
          <p15:clr>
            <a:srgbClr val="A4A3A4"/>
          </p15:clr>
        </p15:guide>
        <p15:guide id="3" pos="2880">
          <p15:clr>
            <a:srgbClr val="A4A3A4"/>
          </p15:clr>
        </p15:guide>
        <p15:guide id="4" pos="215">
          <p15:clr>
            <a:srgbClr val="A4A3A4"/>
          </p15:clr>
        </p15:guide>
        <p15:guide id="5" pos="5420">
          <p15:clr>
            <a:srgbClr val="A4A3A4"/>
          </p15:clr>
        </p15:guide>
        <p15:guide id="6" pos="1255">
          <p15:clr>
            <a:srgbClr val="A4A3A4"/>
          </p15:clr>
        </p15:guide>
        <p15:guide id="7" pos="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 Moreira" initials="AM" lastIdx="5" clrIdx="0"/>
  <p:cmAuthor id="7" name="Cesar Rosa" initials="CR" lastIdx="1" clrIdx="7"/>
  <p:cmAuthor id="1" name="César Rosa" initials="CR" lastIdx="2" clrIdx="1"/>
  <p:cmAuthor id="2" name="César Rosa" initials="CR [2]" lastIdx="2" clrIdx="2"/>
  <p:cmAuthor id="3" name="César Rosa" initials="CR [3]" lastIdx="1" clrIdx="3"/>
  <p:cmAuthor id="4" name="César Rosa" initials="CR [4]" lastIdx="1" clrIdx="4"/>
  <p:cmAuthor id="5" name="César Rosa" initials="CR [5]" lastIdx="1" clrIdx="5"/>
  <p:cmAuthor id="6" name="Teresa Nunes" initials="TN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1419"/>
    <a:srgbClr val="96D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9" autoAdjust="0"/>
    <p:restoredTop sz="95915" autoAdjust="0"/>
  </p:normalViewPr>
  <p:slideViewPr>
    <p:cSldViewPr>
      <p:cViewPr varScale="1">
        <p:scale>
          <a:sx n="71" d="100"/>
          <a:sy n="71" d="100"/>
        </p:scale>
        <p:origin x="-966" y="-108"/>
      </p:cViewPr>
      <p:guideLst>
        <p:guide orient="horz" pos="663"/>
        <p:guide orient="horz" pos="2140"/>
        <p:guide pos="2880"/>
        <p:guide pos="215"/>
        <p:guide pos="5420"/>
        <p:guide pos="1255"/>
        <p:guide pos="7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0F128-533D-4EF7-989E-81002170C655}" type="datetimeFigureOut">
              <a:rPr lang="pt-PT" smtClean="0"/>
              <a:t>16-11-2020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BBB44-E530-401E-917E-F61350A4761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59334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B5A9-2400-48F0-85C4-37AEE0B4F131}" type="datetimeFigureOut">
              <a:rPr lang="pt-PT" smtClean="0"/>
              <a:t>16-11-2020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35EED-3D9B-47A2-A47E-A81E23A48CE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92017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5EED-3D9B-47A2-A47E-A81E23A48CE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0125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5EED-3D9B-47A2-A47E-A81E23A48CE3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386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5EED-3D9B-47A2-A47E-A81E23A48CE3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386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5EED-3D9B-47A2-A47E-A81E23A48CE3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386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5EED-3D9B-47A2-A47E-A81E23A48CE3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386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5EED-3D9B-47A2-A47E-A81E23A48CE3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386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5EED-3D9B-47A2-A47E-A81E23A48CE3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386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5EED-3D9B-47A2-A47E-A81E23A48CE3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3868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5EED-3D9B-47A2-A47E-A81E23A48CE3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386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5EED-3D9B-47A2-A47E-A81E23A48CE3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386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5EED-3D9B-47A2-A47E-A81E23A48CE3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38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5EED-3D9B-47A2-A47E-A81E23A48CE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386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5EED-3D9B-47A2-A47E-A81E23A48CE3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6138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5EED-3D9B-47A2-A47E-A81E23A48CE3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9218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5EED-3D9B-47A2-A47E-A81E23A48CE3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386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5EED-3D9B-47A2-A47E-A81E23A48CE3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386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5EED-3D9B-47A2-A47E-A81E23A48CE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386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5EED-3D9B-47A2-A47E-A81E23A48CE3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1101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5EED-3D9B-47A2-A47E-A81E23A48CE3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1679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5EED-3D9B-47A2-A47E-A81E23A48CE3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386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5EED-3D9B-47A2-A47E-A81E23A48CE3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174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5EED-3D9B-47A2-A47E-A81E23A48CE3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3868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35EED-3D9B-47A2-A47E-A81E23A48CE3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386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4437112"/>
            <a:ext cx="5570130" cy="432792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/>
              <a:t>TÍTULO OPCIONAL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5736" y="4869160"/>
            <a:ext cx="4392612" cy="360784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/>
              <a:t>Data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0" y="0"/>
            <a:ext cx="4572000" cy="685800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Fotografia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gráfico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004048" y="1916832"/>
            <a:ext cx="3744416" cy="4464496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Kvlcmbknbjkvcnxbjcvnbmjvc,nxbm,vcnbjvcnbjkvcbnjkcvbkjcvbnjvkcbnjcvkbnkjvcnbjkvcbnjvkcbnkjvcbnkjvc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004048" y="1124744"/>
            <a:ext cx="3744416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8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483768" y="2204864"/>
            <a:ext cx="6480720" cy="3781084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Kvlcmbknbjkvcnxbjcvnbmjvc,nxbm,vcnbjvcnbjkvcbnjkcvbkjcvbnjvkcbnjcvkbnkjvcnbjkvcbnjvkcbnkjvcbnkjvc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2483768" y="1412776"/>
            <a:ext cx="6480720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16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0" y="0"/>
            <a:ext cx="4572000" cy="685800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Fotografia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gráfico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004048" y="1916832"/>
            <a:ext cx="3744416" cy="4464496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Kvlcmbknbjkvcnxbjcvnbmjvc,nxbm,vcnbjvcnbjkvcbnjkcvbkjcvbnjvkcbnjcvkbnkjvcnbjkvcbnjvkcbnkjvcbnkjvc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004048" y="1124744"/>
            <a:ext cx="3744416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69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0" y="0"/>
            <a:ext cx="4572000" cy="685800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Fotografia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gráfico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004048" y="1916832"/>
            <a:ext cx="3744416" cy="4464496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Kvlcmbknbjkvcnxbjcvnbmjvc,nxbm,vcnbjvcnbjkvcbnjkcvbkjcvbnjvkcbnjcvkbnkjvcnbjkvcbnjvkcbnkjvcbnkjvc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004048" y="1124744"/>
            <a:ext cx="3744416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99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631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73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4437112"/>
            <a:ext cx="5570130" cy="432792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/>
              <a:t>TÍTULO OPCIONAL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5736" y="4869160"/>
            <a:ext cx="4392612" cy="360784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76976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4437112"/>
            <a:ext cx="5570130" cy="432792"/>
          </a:xfrm>
        </p:spPr>
        <p:txBody>
          <a:bodyPr>
            <a:normAutofit/>
          </a:bodyPr>
          <a:lstStyle>
            <a:lvl1pPr marL="0" indent="0" algn="l">
              <a:buNone/>
              <a:defRPr sz="20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/>
              <a:t>TÍTULO OPCIONAL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195736" y="4869160"/>
            <a:ext cx="4392612" cy="360784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78714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475656" y="3788296"/>
            <a:ext cx="4392612" cy="36078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/>
              <a:t>Sub-título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76672" y="2349500"/>
            <a:ext cx="5111552" cy="1366838"/>
          </a:xfrm>
        </p:spPr>
        <p:txBody>
          <a:bodyPr>
            <a:normAutofit/>
          </a:bodyPr>
          <a:lstStyle>
            <a:lvl1pPr marL="0" indent="0">
              <a:buNone/>
              <a:defRPr sz="35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/>
              <a:t>Título da Apresentação </a:t>
            </a:r>
          </a:p>
        </p:txBody>
      </p:sp>
    </p:spTree>
    <p:extLst>
      <p:ext uri="{BB962C8B-B14F-4D97-AF65-F5344CB8AC3E}">
        <p14:creationId xmlns:p14="http://schemas.microsoft.com/office/powerpoint/2010/main" val="860115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475656" y="3788296"/>
            <a:ext cx="4392612" cy="36078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/>
              <a:t>Sub-título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76672" y="2349500"/>
            <a:ext cx="4967536" cy="1366838"/>
          </a:xfrm>
        </p:spPr>
        <p:txBody>
          <a:bodyPr>
            <a:normAutofit/>
          </a:bodyPr>
          <a:lstStyle>
            <a:lvl1pPr marL="0" indent="0">
              <a:buNone/>
              <a:defRPr sz="35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/>
              <a:t>Título da Apresentação </a:t>
            </a:r>
          </a:p>
        </p:txBody>
      </p:sp>
    </p:spTree>
    <p:extLst>
      <p:ext uri="{BB962C8B-B14F-4D97-AF65-F5344CB8AC3E}">
        <p14:creationId xmlns:p14="http://schemas.microsoft.com/office/powerpoint/2010/main" val="7338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475656" y="3788296"/>
            <a:ext cx="4392612" cy="36078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/>
              <a:t>Sub-título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76672" y="2349500"/>
            <a:ext cx="4895528" cy="1366838"/>
          </a:xfrm>
        </p:spPr>
        <p:txBody>
          <a:bodyPr>
            <a:normAutofit/>
          </a:bodyPr>
          <a:lstStyle>
            <a:lvl1pPr marL="0" indent="0">
              <a:buNone/>
              <a:defRPr sz="35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/>
              <a:t>Título da Apresentação </a:t>
            </a:r>
          </a:p>
        </p:txBody>
      </p:sp>
    </p:spTree>
    <p:extLst>
      <p:ext uri="{BB962C8B-B14F-4D97-AF65-F5344CB8AC3E}">
        <p14:creationId xmlns:p14="http://schemas.microsoft.com/office/powerpoint/2010/main" val="270974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483768" y="2204864"/>
            <a:ext cx="6480720" cy="3781084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Kvlcmbknbjkvcnxbjcvnbmjvc,nxbm,vcnbjvcnbjkvcbnjkcvbkjcvbnjvkcbnjcvkbnkjvcnbjkvcbnjvkcbnkjvcbnkjvc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483768" y="1412776"/>
            <a:ext cx="6480720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0" y="0"/>
            <a:ext cx="4572000" cy="6858000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Fotografia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gráfico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004048" y="1916832"/>
            <a:ext cx="3744416" cy="4464496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Kvlcmbknbjkvcnxbjcvnbmjvc,nxbm,vcnbjvcnbjkvcbnjkcvbkjcvbnjvkcbnjcvkbnkjvcnbjkvcbnjvkcbnkjvcbnkjvc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004048" y="1124744"/>
            <a:ext cx="3744416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03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483768" y="2204864"/>
            <a:ext cx="6480720" cy="3781084"/>
          </a:xfrm>
        </p:spPr>
        <p:txBody>
          <a:bodyPr lIns="7200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14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Kvlcmbknbjkvcnxbjcvnbmjvc,nxbm,vcnbjvcnbjkvcbnjkcvbkjcvbnjvkcbnjcvkbnkjvcnbjkvcbnjvkcbnkjvcbnkjvc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2483768" y="1412776"/>
            <a:ext cx="6480720" cy="792088"/>
          </a:xfrm>
        </p:spPr>
        <p:txBody>
          <a:bodyPr lIns="72000" anchor="t" anchorCtr="0">
            <a:noAutofit/>
          </a:bodyPr>
          <a:lstStyle>
            <a:lvl1pPr marL="0" indent="0">
              <a:lnSpc>
                <a:spcPct val="150000"/>
              </a:lnSpc>
              <a:buNone/>
              <a:defRPr sz="30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2B3A0-70AC-445C-A6B4-70E632D3A0A4}" type="datetimeFigureOut">
              <a:rPr lang="pt-PT" smtClean="0"/>
              <a:t>16-11-2020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E2824-2FD9-4502-A674-A22886935A0A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5" r:id="rId4"/>
    <p:sldLayoutId id="2147483661" r:id="rId5"/>
    <p:sldLayoutId id="2147483662" r:id="rId6"/>
    <p:sldLayoutId id="2147483651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53" r:id="rId14"/>
    <p:sldLayoutId id="2147483669" r:id="rId15"/>
    <p:sldLayoutId id="214748367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n.mj.pt/sections/ir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rtugal2020.pt/content/faq-perguntas-frequent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alcao.portugal2020.pt/Balcao2020/Content/themes/base/pdf/Entidades_Beneficiarias_Ajuda_Online.pdf" TargetMode="External"/><Relationship Id="rId4" Type="http://schemas.openxmlformats.org/officeDocument/2006/relationships/hyperlink" Target="https://www.portugal2020.pt/sites/default/files/balcao2020videos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alcao.portugal2020.pt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alcao.portugal2020.pt/Balcao2020/Utilizador/Utilizador/SolicitarRecuperacaoPasswor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rtugal2020.pt/content/contacte-no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95736" y="3933056"/>
            <a:ext cx="5138082" cy="648072"/>
          </a:xfrm>
        </p:spPr>
        <p:txBody>
          <a:bodyPr/>
          <a:lstStyle/>
          <a:p>
            <a:endParaRPr lang="pt-PT" dirty="0"/>
          </a:p>
          <a:p>
            <a:r>
              <a:rPr lang="pt-PT" sz="1200" dirty="0" smtClean="0"/>
              <a:t>Novembro 2020</a:t>
            </a:r>
            <a:endParaRPr lang="pt-PT" sz="1200" dirty="0"/>
          </a:p>
          <a:p>
            <a:pPr algn="r"/>
            <a:r>
              <a:rPr lang="pt-PT" dirty="0"/>
              <a:t>  		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51520" y="692696"/>
            <a:ext cx="6120680" cy="792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4400" b="0" dirty="0" smtClean="0">
                <a:solidFill>
                  <a:schemeClr val="bg1"/>
                </a:solidFill>
              </a:rPr>
              <a:t>Acesso</a:t>
            </a:r>
            <a:r>
              <a:rPr lang="pt-PT" sz="4400" dirty="0" smtClean="0">
                <a:solidFill>
                  <a:schemeClr val="bg1"/>
                </a:solidFill>
              </a:rPr>
              <a:t> Balcão </a:t>
            </a:r>
            <a:r>
              <a:rPr lang="pt-PT" sz="4400" dirty="0">
                <a:solidFill>
                  <a:schemeClr val="bg1"/>
                </a:solidFill>
              </a:rPr>
              <a:t>2020 </a:t>
            </a:r>
          </a:p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4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1259632" y="260648"/>
            <a:ext cx="5760640" cy="792088"/>
          </a:xfrm>
        </p:spPr>
        <p:txBody>
          <a:bodyPr/>
          <a:lstStyle/>
          <a:p>
            <a:r>
              <a:rPr lang="pt-PT" sz="2800" b="1" dirty="0" smtClean="0"/>
              <a:t>Acesso </a:t>
            </a:r>
            <a:endParaRPr lang="en-US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0" y="2364457"/>
            <a:ext cx="4608513" cy="40142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>
            <a:spLocks noGrp="1"/>
          </p:cNvSpPr>
          <p:nvPr>
            <p:ph type="body" idx="14"/>
          </p:nvPr>
        </p:nvSpPr>
        <p:spPr>
          <a:xfrm>
            <a:off x="1763688" y="980728"/>
            <a:ext cx="6696744" cy="936104"/>
          </a:xfrm>
        </p:spPr>
        <p:txBody>
          <a:bodyPr/>
          <a:lstStyle/>
          <a:p>
            <a:r>
              <a:rPr lang="pt-PT" sz="1400" dirty="0"/>
              <a:t>Terminado o processo de registo, </a:t>
            </a:r>
            <a:r>
              <a:rPr lang="pt-PT" sz="1400" dirty="0" smtClean="0"/>
              <a:t>acede </a:t>
            </a:r>
            <a:r>
              <a:rPr lang="pt-PT" sz="1400" dirty="0"/>
              <a:t>ao Balcão </a:t>
            </a:r>
            <a:r>
              <a:rPr lang="pt-PT" sz="1400" dirty="0" smtClean="0"/>
              <a:t>2020 </a:t>
            </a:r>
            <a:r>
              <a:rPr lang="pt-PT" sz="1400" dirty="0"/>
              <a:t>inserindo o  Nº de Identificação Fiscal (utilizador) e a senha de acesso </a:t>
            </a:r>
            <a:r>
              <a:rPr lang="pt-PT" sz="1400" dirty="0" smtClean="0"/>
              <a:t>ao </a:t>
            </a:r>
            <a:r>
              <a:rPr lang="pt-PT" sz="1400" dirty="0"/>
              <a:t>Balcão 2020, escolhida anteriormente.</a:t>
            </a:r>
          </a:p>
        </p:txBody>
      </p:sp>
    </p:spTree>
    <p:extLst>
      <p:ext uri="{BB962C8B-B14F-4D97-AF65-F5344CB8AC3E}">
        <p14:creationId xmlns:p14="http://schemas.microsoft.com/office/powerpoint/2010/main" val="104713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1259632" y="260648"/>
            <a:ext cx="5760640" cy="792088"/>
          </a:xfrm>
        </p:spPr>
        <p:txBody>
          <a:bodyPr/>
          <a:lstStyle/>
          <a:p>
            <a:r>
              <a:rPr lang="pt-PT" sz="2800" b="1" dirty="0" smtClean="0"/>
              <a:t>Dados da Entidade</a:t>
            </a:r>
            <a:endParaRPr lang="en-US" sz="2800" b="1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4"/>
          </p:nvPr>
        </p:nvSpPr>
        <p:spPr>
          <a:xfrm>
            <a:off x="1992313" y="1052513"/>
            <a:ext cx="6912768" cy="5472608"/>
          </a:xfrm>
        </p:spPr>
        <p:txBody>
          <a:bodyPr/>
          <a:lstStyle/>
          <a:p>
            <a:r>
              <a:rPr lang="pt-PT" sz="1400" dirty="0" smtClean="0"/>
              <a:t>Já no </a:t>
            </a:r>
            <a:r>
              <a:rPr lang="pt-PT" sz="1400" dirty="0"/>
              <a:t>Balcão 2020, </a:t>
            </a:r>
            <a:r>
              <a:rPr lang="pt-PT" sz="1400" dirty="0" smtClean="0"/>
              <a:t>deverá </a:t>
            </a:r>
            <a:r>
              <a:rPr lang="pt-PT" sz="1400" dirty="0"/>
              <a:t>preencher os dados que constituem a caracterização da </a:t>
            </a:r>
            <a:r>
              <a:rPr lang="pt-PT" sz="1400" dirty="0" smtClean="0"/>
              <a:t>entidade </a:t>
            </a:r>
            <a:r>
              <a:rPr lang="pt-PT" sz="1400" dirty="0"/>
              <a:t>para efeitos de </a:t>
            </a:r>
            <a:r>
              <a:rPr lang="pt-PT" sz="1400" dirty="0" smtClean="0"/>
              <a:t>cadastro </a:t>
            </a:r>
            <a:r>
              <a:rPr lang="pt-PT" sz="1400" dirty="0"/>
              <a:t>e que se encontram organizados em três grupos:</a:t>
            </a:r>
          </a:p>
          <a:p>
            <a:pPr marL="539750"/>
            <a:r>
              <a:rPr lang="pt-PT" sz="1400" b="1" dirty="0"/>
              <a:t>1. Identificação</a:t>
            </a:r>
            <a:r>
              <a:rPr lang="pt-PT" sz="1400" dirty="0"/>
              <a:t>; </a:t>
            </a:r>
          </a:p>
          <a:p>
            <a:pPr marL="539750"/>
            <a:r>
              <a:rPr lang="pt-PT" sz="1400" b="1" dirty="0"/>
              <a:t>2. Contactos</a:t>
            </a:r>
            <a:r>
              <a:rPr lang="pt-PT" sz="1400" dirty="0"/>
              <a:t>; </a:t>
            </a:r>
          </a:p>
          <a:p>
            <a:pPr marL="539750"/>
            <a:r>
              <a:rPr lang="pt-PT" sz="1400" b="1" dirty="0"/>
              <a:t>3. Caracterização do Beneficiário</a:t>
            </a:r>
            <a:r>
              <a:rPr lang="pt-PT" sz="1400" dirty="0"/>
              <a:t>. </a:t>
            </a:r>
          </a:p>
          <a:p>
            <a:endParaRPr lang="pt-PT" sz="1050" dirty="0"/>
          </a:p>
          <a:p>
            <a:r>
              <a:rPr lang="pt-PT" sz="1400" dirty="0" smtClean="0"/>
              <a:t>No processo de </a:t>
            </a:r>
            <a:r>
              <a:rPr lang="pt-PT" sz="1400" dirty="0"/>
              <a:t>registo, todos os campos para preenchimento </a:t>
            </a:r>
            <a:r>
              <a:rPr lang="pt-PT" sz="1400" dirty="0" smtClean="0"/>
              <a:t>declarativo são </a:t>
            </a:r>
            <a:r>
              <a:rPr lang="pt-PT" sz="1400" dirty="0"/>
              <a:t>editáveis, e todos </a:t>
            </a:r>
            <a:r>
              <a:rPr lang="pt-PT" sz="1400" dirty="0" smtClean="0"/>
              <a:t>os </a:t>
            </a:r>
            <a:r>
              <a:rPr lang="pt-PT" sz="1400" dirty="0"/>
              <a:t>que foram preenchidos automaticamente estão fechados e sem possibilidade de alteração pelo utilizador.</a:t>
            </a:r>
          </a:p>
          <a:p>
            <a:endParaRPr lang="pt-PT" sz="1050" dirty="0"/>
          </a:p>
          <a:p>
            <a:r>
              <a:rPr lang="pt-PT" sz="1400" dirty="0"/>
              <a:t>A informação preenchida automaticamente por fonte da Administração Pública é fornecida pelo IRN (</a:t>
            </a:r>
            <a:r>
              <a:rPr lang="pt-PT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http://www.irn.mj.pt/sections/irn</a:t>
            </a:r>
            <a:r>
              <a:rPr lang="pt-PT" sz="1400" dirty="0"/>
              <a:t>), IAPMEI, e AT. Caso o utilizador queira atualizar estes dados, só poderá fazê-lo junto destas entidades.</a:t>
            </a:r>
          </a:p>
          <a:p>
            <a:endParaRPr lang="pt-PT" sz="1050" dirty="0"/>
          </a:p>
          <a:p>
            <a:r>
              <a:rPr lang="pt-PT" sz="1400" dirty="0"/>
              <a:t>Os campos de preenchimento obrigatório são assinalados com um asterisco (*).</a:t>
            </a:r>
          </a:p>
        </p:txBody>
      </p:sp>
    </p:spTree>
    <p:extLst>
      <p:ext uri="{BB962C8B-B14F-4D97-AF65-F5344CB8AC3E}">
        <p14:creationId xmlns:p14="http://schemas.microsoft.com/office/powerpoint/2010/main" val="7738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1259632" y="260648"/>
            <a:ext cx="5760640" cy="792088"/>
          </a:xfrm>
        </p:spPr>
        <p:txBody>
          <a:bodyPr/>
          <a:lstStyle/>
          <a:p>
            <a:r>
              <a:rPr lang="pt-PT" sz="2800" b="1" dirty="0" smtClean="0"/>
              <a:t>Informação</a:t>
            </a:r>
            <a:endParaRPr lang="en-US" sz="2800" b="1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4"/>
          </p:nvPr>
        </p:nvSpPr>
        <p:spPr>
          <a:xfrm>
            <a:off x="1979910" y="1556792"/>
            <a:ext cx="6840562" cy="4248472"/>
          </a:xfrm>
        </p:spPr>
        <p:txBody>
          <a:bodyPr/>
          <a:lstStyle/>
          <a:p>
            <a:r>
              <a:rPr lang="pt-PT" sz="1400" dirty="0"/>
              <a:t>O utilizador tem ainda disponível um conjunto de </a:t>
            </a:r>
            <a:r>
              <a:rPr lang="pt-PT" sz="1400" dirty="0" smtClean="0"/>
              <a:t>informação para </a:t>
            </a:r>
            <a:r>
              <a:rPr lang="pt-PT" sz="1400" dirty="0"/>
              <a:t>consulta e </a:t>
            </a:r>
            <a:r>
              <a:rPr lang="pt-PT" sz="1400" dirty="0" smtClean="0"/>
              <a:t>ajuda no processo de registo </a:t>
            </a:r>
            <a:r>
              <a:rPr lang="pt-PT" sz="1400" dirty="0"/>
              <a:t>no Balcão 2020 e </a:t>
            </a:r>
            <a:r>
              <a:rPr lang="pt-PT" sz="1400" dirty="0" smtClean="0"/>
              <a:t>no preenchimento </a:t>
            </a:r>
            <a:r>
              <a:rPr lang="pt-PT" sz="1400" dirty="0"/>
              <a:t>dos dados solicitados.</a:t>
            </a:r>
          </a:p>
          <a:p>
            <a:endParaRPr lang="pt-P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dirty="0"/>
              <a:t>Perguntas Frequentes</a:t>
            </a:r>
          </a:p>
          <a:p>
            <a:r>
              <a:rPr lang="pt-PT" sz="1200" dirty="0" smtClean="0">
                <a:hlinkClick r:id="rId3"/>
              </a:rPr>
              <a:t>https</a:t>
            </a:r>
            <a:r>
              <a:rPr lang="pt-PT" sz="1200" dirty="0">
                <a:hlinkClick r:id="rId3"/>
              </a:rPr>
              <a:t>://www.portugal2020.pt/content/faq-perguntas-frequentes</a:t>
            </a:r>
            <a:endParaRPr lang="pt-P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dirty="0"/>
              <a:t>Vídeos</a:t>
            </a:r>
          </a:p>
          <a:p>
            <a:r>
              <a:rPr lang="pt-PT" sz="1200" dirty="0">
                <a:hlinkClick r:id="rId4"/>
              </a:rPr>
              <a:t>https://www.portugal2020.pt/sites/default/files/balcao2020videos.pdf</a:t>
            </a:r>
            <a:endParaRPr lang="pt-PT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pt-PT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sz="1200" b="1" dirty="0"/>
              <a:t>Ajuda </a:t>
            </a:r>
            <a:r>
              <a:rPr lang="pt-PT" sz="1200" b="1" i="1" dirty="0"/>
              <a:t>on-line</a:t>
            </a:r>
          </a:p>
          <a:p>
            <a:r>
              <a:rPr lang="pt-PT" sz="1200" dirty="0">
                <a:hlinkClick r:id="rId5"/>
              </a:rPr>
              <a:t>https://balcao.portugal2020.pt/Balcao2020/Content/themes/base/pdf/Entidades_Beneficiarias_Ajuda_Online.pdf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803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1259632" y="260648"/>
            <a:ext cx="5760640" cy="792088"/>
          </a:xfrm>
        </p:spPr>
        <p:txBody>
          <a:bodyPr/>
          <a:lstStyle/>
          <a:p>
            <a:r>
              <a:rPr lang="pt-PT" sz="2800" b="1" dirty="0" smtClean="0"/>
              <a:t>Identificação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80716"/>
            <a:ext cx="6408712" cy="22263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idx="14"/>
          </p:nvPr>
        </p:nvSpPr>
        <p:spPr>
          <a:xfrm>
            <a:off x="1763688" y="980728"/>
            <a:ext cx="5760640" cy="936104"/>
          </a:xfrm>
        </p:spPr>
        <p:txBody>
          <a:bodyPr/>
          <a:lstStyle/>
          <a:p>
            <a:r>
              <a:rPr lang="pt-PT" sz="1400" dirty="0"/>
              <a:t>O utilizador identifica a </a:t>
            </a:r>
            <a:r>
              <a:rPr lang="pt-PT" sz="1400" dirty="0" smtClean="0"/>
              <a:t>entidade</a:t>
            </a:r>
            <a:r>
              <a:rPr lang="pt-PT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72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1259632" y="260648"/>
            <a:ext cx="5760640" cy="792088"/>
          </a:xfrm>
        </p:spPr>
        <p:txBody>
          <a:bodyPr/>
          <a:lstStyle/>
          <a:p>
            <a:r>
              <a:rPr lang="pt-PT" sz="2800" b="1" dirty="0" smtClean="0"/>
              <a:t>Contactos</a:t>
            </a:r>
            <a:endParaRPr 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844824"/>
            <a:ext cx="6408712" cy="42675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idx="14"/>
          </p:nvPr>
        </p:nvSpPr>
        <p:spPr>
          <a:xfrm>
            <a:off x="1763688" y="980728"/>
            <a:ext cx="5760640" cy="936104"/>
          </a:xfrm>
        </p:spPr>
        <p:txBody>
          <a:bodyPr/>
          <a:lstStyle/>
          <a:p>
            <a:pPr algn="just"/>
            <a:r>
              <a:rPr lang="pt-PT" sz="1400" dirty="0"/>
              <a:t>I</a:t>
            </a:r>
            <a:r>
              <a:rPr lang="pt-PT" sz="1400" dirty="0" smtClean="0"/>
              <a:t>ntroduz </a:t>
            </a:r>
            <a:r>
              <a:rPr lang="pt-PT" sz="1400" dirty="0"/>
              <a:t>a morada da Sede Social da </a:t>
            </a:r>
            <a:r>
              <a:rPr lang="pt-PT" sz="1400" dirty="0" smtClean="0"/>
              <a:t>entidade</a:t>
            </a:r>
            <a:r>
              <a:rPr lang="pt-PT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918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1259632" y="260648"/>
            <a:ext cx="5760640" cy="792088"/>
          </a:xfrm>
        </p:spPr>
        <p:txBody>
          <a:bodyPr/>
          <a:lstStyle/>
          <a:p>
            <a:r>
              <a:rPr lang="pt-PT" sz="2800" b="1" dirty="0" smtClean="0"/>
              <a:t>Contactos</a:t>
            </a:r>
            <a:endParaRPr lang="en-US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493" y="2480716"/>
            <a:ext cx="6374963" cy="20215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1763688" y="980728"/>
            <a:ext cx="6120680" cy="936104"/>
          </a:xfrm>
        </p:spPr>
        <p:txBody>
          <a:bodyPr/>
          <a:lstStyle/>
          <a:p>
            <a:r>
              <a:rPr lang="pt-PT" sz="1400" dirty="0"/>
              <a:t>Introduz a morada da entidade </a:t>
            </a:r>
            <a:r>
              <a:rPr lang="pt-PT" sz="1400" dirty="0" smtClean="0"/>
              <a:t>para efeitos de </a:t>
            </a:r>
            <a:r>
              <a:rPr lang="pt-PT" sz="1400" dirty="0"/>
              <a:t>correspondência.</a:t>
            </a:r>
          </a:p>
        </p:txBody>
      </p:sp>
    </p:spTree>
    <p:extLst>
      <p:ext uri="{BB962C8B-B14F-4D97-AF65-F5344CB8AC3E}">
        <p14:creationId xmlns:p14="http://schemas.microsoft.com/office/powerpoint/2010/main" val="112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1259632" y="260648"/>
            <a:ext cx="5760640" cy="792088"/>
          </a:xfrm>
        </p:spPr>
        <p:txBody>
          <a:bodyPr/>
          <a:lstStyle/>
          <a:p>
            <a:r>
              <a:rPr lang="pt-PT" sz="2800" b="1" dirty="0" smtClean="0"/>
              <a:t>Contactos</a:t>
            </a:r>
            <a:endParaRPr lang="en-US" sz="2800" b="1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1763688" y="980728"/>
            <a:ext cx="5760640" cy="936104"/>
          </a:xfrm>
        </p:spPr>
        <p:txBody>
          <a:bodyPr/>
          <a:lstStyle/>
          <a:p>
            <a:r>
              <a:rPr lang="pt-PT" sz="1400" dirty="0"/>
              <a:t>Coloca informação sobre a pessoa de contacto da entidade.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493" y="1908829"/>
            <a:ext cx="6374963" cy="37199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4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1259632" y="260648"/>
            <a:ext cx="5760640" cy="792088"/>
          </a:xfrm>
        </p:spPr>
        <p:txBody>
          <a:bodyPr/>
          <a:lstStyle/>
          <a:p>
            <a:r>
              <a:rPr lang="pt-PT" sz="2800" b="1" dirty="0" smtClean="0"/>
              <a:t>Caracterização</a:t>
            </a:r>
            <a:endParaRPr lang="en-US" sz="2800" b="1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1763688" y="980728"/>
            <a:ext cx="5760640" cy="936104"/>
          </a:xfrm>
        </p:spPr>
        <p:txBody>
          <a:bodyPr/>
          <a:lstStyle/>
          <a:p>
            <a:r>
              <a:rPr lang="pt-PT" sz="1400" dirty="0"/>
              <a:t>C</a:t>
            </a:r>
            <a:r>
              <a:rPr lang="pt-PT" sz="1400" dirty="0" smtClean="0"/>
              <a:t>aracteriza </a:t>
            </a:r>
            <a:r>
              <a:rPr lang="pt-PT" sz="1400" dirty="0"/>
              <a:t>a entidade</a:t>
            </a:r>
            <a:r>
              <a:rPr lang="pt-PT" sz="16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6374963" cy="32922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8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1259632" y="260648"/>
            <a:ext cx="5760640" cy="792088"/>
          </a:xfrm>
        </p:spPr>
        <p:txBody>
          <a:bodyPr/>
          <a:lstStyle/>
          <a:p>
            <a:r>
              <a:rPr lang="pt-PT" sz="2800" b="1" dirty="0" smtClean="0"/>
              <a:t>Caracterização</a:t>
            </a:r>
            <a:endParaRPr lang="en-US" sz="2800" b="1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1763688" y="980728"/>
            <a:ext cx="5760640" cy="936104"/>
          </a:xfrm>
        </p:spPr>
        <p:txBody>
          <a:bodyPr/>
          <a:lstStyle/>
          <a:p>
            <a:r>
              <a:rPr lang="pt-PT" sz="1400" dirty="0"/>
              <a:t>Introduz alguns dados sobre a atividade da entidade.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849" y="1756973"/>
            <a:ext cx="4521689" cy="46997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8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1259632" y="260648"/>
            <a:ext cx="5760640" cy="792088"/>
          </a:xfrm>
        </p:spPr>
        <p:txBody>
          <a:bodyPr/>
          <a:lstStyle/>
          <a:p>
            <a:r>
              <a:rPr lang="pt-PT" sz="2800" b="1" dirty="0" smtClean="0"/>
              <a:t>Caracterização</a:t>
            </a:r>
            <a:endParaRPr lang="en-US" sz="2800" b="1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2195736" y="1683908"/>
            <a:ext cx="5760640" cy="4049348"/>
          </a:xfrm>
        </p:spPr>
        <p:txBody>
          <a:bodyPr/>
          <a:lstStyle/>
          <a:p>
            <a:r>
              <a:rPr lang="pt-PT" sz="1400" dirty="0"/>
              <a:t>É empresário em Nome Individual? </a:t>
            </a:r>
          </a:p>
          <a:p>
            <a:r>
              <a:rPr lang="pt-PT" sz="1400" dirty="0"/>
              <a:t>T</a:t>
            </a:r>
            <a:r>
              <a:rPr lang="pt-PT" sz="1400" dirty="0" smtClean="0"/>
              <a:t>em apenas um </a:t>
            </a:r>
            <a:r>
              <a:rPr lang="pt-PT" sz="1400" dirty="0"/>
              <a:t>Código do Imposto sobre o Rendimento das Pessoas Singulares - CIRS (Tabela CIRS do artigo 151.º)?</a:t>
            </a:r>
          </a:p>
          <a:p>
            <a:endParaRPr lang="pt-PT" sz="1400" dirty="0" smtClean="0"/>
          </a:p>
          <a:p>
            <a:r>
              <a:rPr lang="pt-PT" sz="1400" dirty="0" smtClean="0"/>
              <a:t>Neste caso, como </a:t>
            </a:r>
            <a:r>
              <a:rPr lang="pt-PT" sz="1400" dirty="0"/>
              <a:t>preencher o CAE - Código de Atividade Económica?</a:t>
            </a:r>
          </a:p>
          <a:p>
            <a:r>
              <a:rPr lang="pt-PT" sz="1400" b="1" dirty="0" smtClean="0"/>
              <a:t>Preenche com o </a:t>
            </a:r>
            <a:r>
              <a:rPr lang="pt-PT" sz="1400" b="1" dirty="0"/>
              <a:t>CAE que enquadre as atividades identificadas no </a:t>
            </a:r>
            <a:r>
              <a:rPr lang="pt-PT" sz="1400" b="1" dirty="0" smtClean="0"/>
              <a:t>CIRS, ou seja, escolhe um ou mais que se adequem às atividades que realiza. </a:t>
            </a:r>
            <a:endParaRPr lang="pt-PT" sz="1400" b="1" dirty="0"/>
          </a:p>
        </p:txBody>
      </p:sp>
    </p:spTree>
    <p:extLst>
      <p:ext uri="{BB962C8B-B14F-4D97-AF65-F5344CB8AC3E}">
        <p14:creationId xmlns:p14="http://schemas.microsoft.com/office/powerpoint/2010/main" val="39268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1259632" y="264399"/>
            <a:ext cx="5760640" cy="792088"/>
          </a:xfrm>
        </p:spPr>
        <p:txBody>
          <a:bodyPr/>
          <a:lstStyle/>
          <a:p>
            <a:r>
              <a:rPr lang="pt-PT" sz="2800" b="1" dirty="0" smtClean="0"/>
              <a:t>Página </a:t>
            </a:r>
            <a:r>
              <a:rPr lang="pt-PT" sz="2800" b="1" dirty="0"/>
              <a:t>Inicial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4968552" cy="38247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>
            <a:spLocks noGrp="1"/>
          </p:cNvSpPr>
          <p:nvPr>
            <p:ph type="body" idx="14"/>
          </p:nvPr>
        </p:nvSpPr>
        <p:spPr>
          <a:xfrm>
            <a:off x="2195736" y="980728"/>
            <a:ext cx="5616624" cy="792088"/>
          </a:xfrm>
        </p:spPr>
        <p:txBody>
          <a:bodyPr/>
          <a:lstStyle/>
          <a:p>
            <a:r>
              <a:rPr lang="pt-PT" sz="1400" dirty="0"/>
              <a:t>P</a:t>
            </a:r>
            <a:r>
              <a:rPr lang="pt-PT" sz="1400" dirty="0" smtClean="0"/>
              <a:t>ágina </a:t>
            </a:r>
            <a:r>
              <a:rPr lang="pt-PT" sz="1400" dirty="0"/>
              <a:t>Inicial do </a:t>
            </a:r>
            <a:r>
              <a:rPr lang="pt-PT" sz="1400" b="1" dirty="0"/>
              <a:t>Balcão </a:t>
            </a:r>
            <a:r>
              <a:rPr lang="pt-PT" sz="1400" b="1" dirty="0" smtClean="0"/>
              <a:t>2020</a:t>
            </a:r>
            <a:r>
              <a:rPr lang="pt-PT" sz="1400" dirty="0" smtClean="0"/>
              <a:t> </a:t>
            </a:r>
            <a:r>
              <a:rPr lang="pt-PT" sz="1400" dirty="0"/>
              <a:t>para registo de entidades, </a:t>
            </a:r>
            <a:r>
              <a:rPr lang="pt-PT" sz="1400" dirty="0" smtClean="0"/>
              <a:t>acesso </a:t>
            </a:r>
            <a:r>
              <a:rPr lang="pt-PT" sz="1400" dirty="0"/>
              <a:t>de utilizadores e formalização de operações</a:t>
            </a:r>
            <a:r>
              <a:rPr lang="pt-PT" sz="1400" dirty="0" smtClean="0"/>
              <a:t>.</a:t>
            </a:r>
            <a:endParaRPr lang="pt-PT" sz="1400" dirty="0"/>
          </a:p>
        </p:txBody>
      </p:sp>
      <p:sp>
        <p:nvSpPr>
          <p:cNvPr id="2" name="Retângulo 1"/>
          <p:cNvSpPr/>
          <p:nvPr/>
        </p:nvSpPr>
        <p:spPr>
          <a:xfrm>
            <a:off x="3491880" y="1772816"/>
            <a:ext cx="2615973" cy="335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pt-P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htt</a:t>
            </a:r>
            <a:r>
              <a:rPr lang="pt-PT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ps://www.balcao.portugal2020.pt/</a:t>
            </a:r>
            <a:endParaRPr lang="en-US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1259632" y="260648"/>
            <a:ext cx="5760640" cy="792088"/>
          </a:xfrm>
        </p:spPr>
        <p:txBody>
          <a:bodyPr/>
          <a:lstStyle/>
          <a:p>
            <a:r>
              <a:rPr lang="pt-PT" dirty="0"/>
              <a:t>Balcão</a:t>
            </a:r>
            <a:r>
              <a:rPr lang="pt-PT" sz="1000" dirty="0"/>
              <a:t> </a:t>
            </a:r>
            <a:r>
              <a:rPr lang="pt-PT" dirty="0"/>
              <a:t>2020 – Caracterização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2195736" y="1683908"/>
            <a:ext cx="5760640" cy="4049348"/>
          </a:xfrm>
        </p:spPr>
        <p:txBody>
          <a:bodyPr/>
          <a:lstStyle/>
          <a:p>
            <a:r>
              <a:rPr lang="pt-PT" sz="1400" dirty="0" smtClean="0"/>
              <a:t>Certificação PME. Como Obter? </a:t>
            </a:r>
            <a:endParaRPr lang="pt-PT" sz="1400" dirty="0"/>
          </a:p>
          <a:p>
            <a:endParaRPr lang="pt-PT" sz="1400" dirty="0" smtClean="0"/>
          </a:p>
          <a:p>
            <a:r>
              <a:rPr lang="pt-PT" sz="1400" dirty="0" smtClean="0"/>
              <a:t>Se pretende </a:t>
            </a:r>
            <a:r>
              <a:rPr lang="pt-PT" sz="1400" dirty="0"/>
              <a:t>obter a sua certificação como micro, pequena ou média </a:t>
            </a:r>
            <a:r>
              <a:rPr lang="pt-PT" sz="1400" dirty="0" smtClean="0"/>
              <a:t>empresa, </a:t>
            </a:r>
            <a:r>
              <a:rPr lang="pt-PT" sz="1400" dirty="0"/>
              <a:t>ou </a:t>
            </a:r>
            <a:r>
              <a:rPr lang="pt-PT" sz="1400" dirty="0" smtClean="0"/>
              <a:t>consultar o </a:t>
            </a:r>
            <a:r>
              <a:rPr lang="pt-PT" sz="1400" dirty="0"/>
              <a:t>seu processo de certificação, </a:t>
            </a:r>
            <a:r>
              <a:rPr lang="pt-PT" sz="1400" dirty="0" smtClean="0"/>
              <a:t>aceda a:</a:t>
            </a:r>
          </a:p>
          <a:p>
            <a:endParaRPr lang="pt-PT" sz="1400" dirty="0" smtClean="0"/>
          </a:p>
          <a:p>
            <a:r>
              <a:rPr lang="pt-PT" sz="1400" dirty="0"/>
              <a:t>https://www.iapmei.pt/Paginas/certificacao-PME.aspx</a:t>
            </a:r>
          </a:p>
        </p:txBody>
      </p:sp>
    </p:spTree>
    <p:extLst>
      <p:ext uri="{BB962C8B-B14F-4D97-AF65-F5344CB8AC3E}">
        <p14:creationId xmlns:p14="http://schemas.microsoft.com/office/powerpoint/2010/main" val="122651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1259632" y="260648"/>
            <a:ext cx="5760640" cy="792088"/>
          </a:xfrm>
        </p:spPr>
        <p:txBody>
          <a:bodyPr/>
          <a:lstStyle/>
          <a:p>
            <a:r>
              <a:rPr lang="pt-PT" sz="2800" b="1" dirty="0" smtClean="0"/>
              <a:t>Caracterização</a:t>
            </a:r>
            <a:endParaRPr lang="en-US" sz="2800" b="1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1763688" y="980728"/>
            <a:ext cx="5760640" cy="936104"/>
          </a:xfrm>
        </p:spPr>
        <p:txBody>
          <a:bodyPr/>
          <a:lstStyle/>
          <a:p>
            <a:pPr algn="just"/>
            <a:r>
              <a:rPr lang="pt-PT" sz="1400" dirty="0"/>
              <a:t>Preenche ainda </a:t>
            </a:r>
            <a:r>
              <a:rPr lang="pt-PT" sz="1400" dirty="0" smtClean="0"/>
              <a:t>outros dados de caracterização relativos ao posicionamento do beneficiário em termos de abrangência das atividades a implementar  (Local, </a:t>
            </a:r>
            <a:r>
              <a:rPr lang="pt-PT" sz="1400" dirty="0"/>
              <a:t>Regional, Nacional, Não Aplicável)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6374963" cy="22173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4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1403648" y="188640"/>
            <a:ext cx="5760640" cy="792088"/>
          </a:xfrm>
        </p:spPr>
        <p:txBody>
          <a:bodyPr/>
          <a:lstStyle/>
          <a:p>
            <a:r>
              <a:rPr lang="pt-PT" sz="2800" b="1" dirty="0" smtClean="0"/>
              <a:t>Caracterização</a:t>
            </a:r>
            <a:endParaRPr lang="en-US" sz="2800" b="1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1763687" y="980728"/>
            <a:ext cx="5762527" cy="936104"/>
          </a:xfrm>
        </p:spPr>
        <p:txBody>
          <a:bodyPr/>
          <a:lstStyle/>
          <a:p>
            <a:pPr algn="just"/>
            <a:r>
              <a:rPr lang="pt-PT" sz="1400" dirty="0"/>
              <a:t>Consulta os dados relativos à acreditação CASES, caso se aplique.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93026"/>
            <a:ext cx="6374963" cy="29436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4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1259632" y="260648"/>
            <a:ext cx="5760640" cy="792088"/>
          </a:xfrm>
        </p:spPr>
        <p:txBody>
          <a:bodyPr/>
          <a:lstStyle/>
          <a:p>
            <a:r>
              <a:rPr lang="pt-PT" sz="2800" b="1" dirty="0" smtClean="0"/>
              <a:t>Submissão</a:t>
            </a:r>
            <a:endParaRPr lang="en-US" sz="2800" b="1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1763688" y="980728"/>
            <a:ext cx="5760640" cy="936104"/>
          </a:xfrm>
        </p:spPr>
        <p:txBody>
          <a:bodyPr/>
          <a:lstStyle/>
          <a:p>
            <a:r>
              <a:rPr lang="pt-PT" sz="1400" dirty="0"/>
              <a:t>Por fim, submete os dados.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470" y="2609383"/>
            <a:ext cx="6430237" cy="12319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67F7C5BE-DDA3-4207-B5BB-739F68DAF674}"/>
              </a:ext>
            </a:extLst>
          </p:cNvPr>
          <p:cNvSpPr txBox="1"/>
          <p:nvPr/>
        </p:nvSpPr>
        <p:spPr>
          <a:xfrm>
            <a:off x="3995936" y="6093296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PT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fica concluído em poucos passos!</a:t>
            </a:r>
          </a:p>
        </p:txBody>
      </p:sp>
    </p:spTree>
    <p:extLst>
      <p:ext uri="{BB962C8B-B14F-4D97-AF65-F5344CB8AC3E}">
        <p14:creationId xmlns:p14="http://schemas.microsoft.com/office/powerpoint/2010/main" val="377741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34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1259632" y="260648"/>
            <a:ext cx="6336704" cy="792088"/>
          </a:xfrm>
        </p:spPr>
        <p:txBody>
          <a:bodyPr/>
          <a:lstStyle/>
          <a:p>
            <a:r>
              <a:rPr lang="pt-PT" sz="2800" b="1" dirty="0" smtClean="0"/>
              <a:t>Recuperação de Senha</a:t>
            </a:r>
            <a:endParaRPr lang="en-US" sz="2800" b="1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2123728" y="2204864"/>
            <a:ext cx="6552728" cy="2952328"/>
          </a:xfrm>
        </p:spPr>
        <p:txBody>
          <a:bodyPr/>
          <a:lstStyle/>
          <a:p>
            <a:r>
              <a:rPr lang="pt-PT" sz="1400" dirty="0"/>
              <a:t>O acesso é </a:t>
            </a:r>
            <a:r>
              <a:rPr lang="pt-PT" sz="1400" dirty="0" smtClean="0"/>
              <a:t>realizado </a:t>
            </a:r>
            <a:r>
              <a:rPr lang="pt-PT" sz="1400" dirty="0"/>
              <a:t>com o </a:t>
            </a:r>
            <a:r>
              <a:rPr lang="pt-PT" sz="1400" dirty="0" smtClean="0"/>
              <a:t>NIF – Número </a:t>
            </a:r>
            <a:r>
              <a:rPr lang="pt-PT" sz="1400" dirty="0"/>
              <a:t>Fiscal de </a:t>
            </a:r>
            <a:r>
              <a:rPr lang="pt-PT" sz="1400" dirty="0" smtClean="0"/>
              <a:t>Contribuinte. </a:t>
            </a:r>
            <a:endParaRPr lang="pt-PT" sz="1400" dirty="0" smtClean="0"/>
          </a:p>
          <a:p>
            <a:endParaRPr lang="pt-PT" sz="1400" dirty="0" smtClean="0"/>
          </a:p>
          <a:p>
            <a:r>
              <a:rPr lang="pt-PT" sz="1400" dirty="0" smtClean="0"/>
              <a:t>Caso </a:t>
            </a:r>
            <a:r>
              <a:rPr lang="pt-PT" sz="1400" dirty="0"/>
              <a:t>não se recorde da senha de acesso ao Balcão </a:t>
            </a:r>
            <a:r>
              <a:rPr lang="pt-PT" sz="1400" dirty="0" smtClean="0"/>
              <a:t>2020, </a:t>
            </a:r>
            <a:r>
              <a:rPr lang="pt-PT" sz="1400" dirty="0"/>
              <a:t>deve aceder à funcionalidade de recuperação de senha de acesso clicando em </a:t>
            </a:r>
            <a:endParaRPr lang="pt-PT" sz="1400" dirty="0" smtClean="0"/>
          </a:p>
          <a:p>
            <a:r>
              <a:rPr lang="pt-PT" sz="1400" b="1" u="sng" dirty="0" smtClean="0"/>
              <a:t>Recupere-a </a:t>
            </a:r>
            <a:r>
              <a:rPr lang="pt-PT" sz="1400" b="1" u="sng" dirty="0"/>
              <a:t>aqui</a:t>
            </a:r>
            <a:r>
              <a:rPr lang="pt-PT" sz="1400" dirty="0"/>
              <a:t>:</a:t>
            </a:r>
          </a:p>
          <a:p>
            <a:pPr algn="just"/>
            <a:endParaRPr lang="pt-PT" sz="1400" dirty="0"/>
          </a:p>
          <a:p>
            <a:r>
              <a:rPr lang="pt-PT" sz="1200" dirty="0">
                <a:hlinkClick r:id="rId3"/>
              </a:rPr>
              <a:t>https://</a:t>
            </a:r>
            <a:r>
              <a:rPr lang="pt-PT" sz="1200" dirty="0" smtClean="0">
                <a:hlinkClick r:id="rId3"/>
              </a:rPr>
              <a:t>balcao.portugal2020.pt/Balcao2020/Utilizador/Utilizador/SolicitarRecuperacaoPassword</a:t>
            </a:r>
            <a:endParaRPr lang="pt-PT" sz="1200" dirty="0" smtClean="0"/>
          </a:p>
          <a:p>
            <a:endParaRPr lang="pt-PT" sz="1100" dirty="0"/>
          </a:p>
          <a:p>
            <a:pPr algn="just"/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41409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1259632" y="260648"/>
            <a:ext cx="5760640" cy="792088"/>
          </a:xfrm>
        </p:spPr>
        <p:txBody>
          <a:bodyPr/>
          <a:lstStyle/>
          <a:p>
            <a:r>
              <a:rPr lang="pt-PT" sz="2700" dirty="0"/>
              <a:t>Balcão 2020 – </a:t>
            </a:r>
            <a:r>
              <a:rPr lang="pt-PT" sz="2700" dirty="0" smtClean="0"/>
              <a:t>Contacte-nos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1763688" y="1196752"/>
            <a:ext cx="6840562" cy="3168352"/>
          </a:xfrm>
        </p:spPr>
        <p:txBody>
          <a:bodyPr/>
          <a:lstStyle/>
          <a:p>
            <a:pPr algn="just"/>
            <a:r>
              <a:rPr lang="pt-PT" sz="1400" dirty="0"/>
              <a:t>Se necessitar de </a:t>
            </a:r>
            <a:r>
              <a:rPr lang="pt-PT" sz="1400" dirty="0" smtClean="0"/>
              <a:t>apoio, e ainda não tiver acesso ao Balcão 2020, </a:t>
            </a:r>
            <a:r>
              <a:rPr lang="pt-PT" sz="1400" dirty="0"/>
              <a:t>envie a sua mensagem para</a:t>
            </a:r>
            <a:r>
              <a:rPr lang="pt-PT" sz="1400" dirty="0" smtClean="0"/>
              <a:t>: </a:t>
            </a:r>
            <a:r>
              <a:rPr lang="pt-PT" sz="1400" dirty="0" smtClean="0">
                <a:hlinkClick r:id="rId3"/>
              </a:rPr>
              <a:t>https</a:t>
            </a:r>
            <a:r>
              <a:rPr lang="pt-PT" sz="1400" dirty="0">
                <a:hlinkClick r:id="rId3"/>
              </a:rPr>
              <a:t>://</a:t>
            </a:r>
            <a:r>
              <a:rPr lang="pt-PT" sz="1400" dirty="0" smtClean="0">
                <a:hlinkClick r:id="rId3"/>
              </a:rPr>
              <a:t>www.portugal2020.pt/content/contacte-nos</a:t>
            </a:r>
            <a:endParaRPr lang="pt-PT" sz="1400" dirty="0" smtClean="0"/>
          </a:p>
          <a:p>
            <a:pPr algn="just"/>
            <a:endParaRPr lang="pt-PT" sz="1400" dirty="0" smtClean="0"/>
          </a:p>
          <a:p>
            <a:pPr algn="just"/>
            <a:r>
              <a:rPr lang="pt-PT" sz="1400" dirty="0" smtClean="0"/>
              <a:t>Caso tenha credenciais de acesso ao Balcão 2020, deverá registar a questão na área reservada.</a:t>
            </a:r>
          </a:p>
          <a:p>
            <a:pPr algn="just"/>
            <a:endParaRPr lang="pt-PT" sz="1400" dirty="0"/>
          </a:p>
          <a:p>
            <a:pPr algn="just"/>
            <a:r>
              <a:rPr lang="pt-PT" sz="1400" dirty="0" smtClean="0"/>
              <a:t>Em qualquer um dos casos, seleccione a categoria “Registo de Entidades” no âmbito do registo no Balcão, e “Avisos”, caso tenha dúvidas no âmbito do formulário, seleccionando o aviso específico.</a:t>
            </a:r>
          </a:p>
          <a:p>
            <a:pPr algn="just"/>
            <a:endParaRPr lang="pt-PT" sz="1400" dirty="0"/>
          </a:p>
          <a:p>
            <a:pPr algn="just"/>
            <a:endParaRPr lang="pt-PT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63852"/>
            <a:ext cx="2896116" cy="208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72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1259632" y="260648"/>
            <a:ext cx="5760640" cy="792088"/>
          </a:xfrm>
        </p:spPr>
        <p:txBody>
          <a:bodyPr/>
          <a:lstStyle/>
          <a:p>
            <a:r>
              <a:rPr lang="pt-PT" sz="2800" b="1" dirty="0" smtClean="0"/>
              <a:t>Registo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20"/>
          <a:stretch/>
        </p:blipFill>
        <p:spPr bwMode="auto">
          <a:xfrm>
            <a:off x="2108133" y="4293096"/>
            <a:ext cx="6407701" cy="22074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1763688" y="1053734"/>
            <a:ext cx="6840562" cy="2952328"/>
          </a:xfrm>
        </p:spPr>
        <p:txBody>
          <a:bodyPr/>
          <a:lstStyle/>
          <a:p>
            <a:pPr algn="just"/>
            <a:r>
              <a:rPr lang="pt-PT" sz="1400" dirty="0"/>
              <a:t>O </a:t>
            </a:r>
            <a:r>
              <a:rPr lang="pt-PT" sz="1400" dirty="0" smtClean="0"/>
              <a:t>registo com </a:t>
            </a:r>
            <a:r>
              <a:rPr lang="pt-PT" sz="1400" dirty="0"/>
              <a:t>o NIF – Número Fiscal de </a:t>
            </a:r>
            <a:r>
              <a:rPr lang="pt-PT" sz="1400" dirty="0" smtClean="0"/>
              <a:t>Contribuinte </a:t>
            </a:r>
            <a:r>
              <a:rPr lang="pt-PT" sz="1400" dirty="0"/>
              <a:t>da </a:t>
            </a:r>
            <a:r>
              <a:rPr lang="pt-PT" sz="1400" dirty="0" smtClean="0"/>
              <a:t>entidade, pode </a:t>
            </a:r>
            <a:r>
              <a:rPr lang="pt-PT" sz="1400" dirty="0"/>
              <a:t>ser realizado de duas formas:</a:t>
            </a:r>
          </a:p>
          <a:p>
            <a:pPr algn="just"/>
            <a:endParaRPr lang="pt-PT" sz="700" dirty="0"/>
          </a:p>
          <a:p>
            <a:pPr marL="539750" indent="-176213" algn="just">
              <a:buFont typeface="Arial" panose="020B0604020202020204" pitchFamily="34" charset="0"/>
              <a:buChar char="•"/>
            </a:pPr>
            <a:r>
              <a:rPr lang="pt-PT" sz="1200" b="1" dirty="0"/>
              <a:t>Modelo Acesso.gov</a:t>
            </a:r>
            <a:r>
              <a:rPr lang="pt-PT" sz="1200" dirty="0"/>
              <a:t>: autenticação com credenciais de acesso ao Portal das Finanças (nº. de identificação fiscal e senha) - Única forma de registo para todos os beneficiários que sejam entidades coletivas já existentes e para beneficiários que sejam entidades singulares com credenciais de acesso ao Portal das Finanças.</a:t>
            </a:r>
          </a:p>
          <a:p>
            <a:pPr marL="363537" algn="just"/>
            <a:endParaRPr lang="pt-PT" sz="600" dirty="0"/>
          </a:p>
          <a:p>
            <a:pPr marL="539750" indent="-176213" algn="just">
              <a:buFont typeface="Arial" panose="020B0604020202020204" pitchFamily="34" charset="0"/>
              <a:buChar char="•"/>
            </a:pPr>
            <a:r>
              <a:rPr lang="pt-PT" sz="1200" b="1" dirty="0"/>
              <a:t>Modelo declarativo:</a:t>
            </a:r>
            <a:r>
              <a:rPr lang="pt-PT" sz="1200" dirty="0"/>
              <a:t> apenas para entidades coletivas não registadas no FCPC – Ficheiro Central de Pessoas Coletivas ou registadas nos últimos 15 dias úteis ou beneficiários que sejam entidades singulares sem credenciais de acesso ao Portal das Finanças.</a:t>
            </a:r>
          </a:p>
        </p:txBody>
      </p:sp>
    </p:spTree>
    <p:extLst>
      <p:ext uri="{BB962C8B-B14F-4D97-AF65-F5344CB8AC3E}">
        <p14:creationId xmlns:p14="http://schemas.microsoft.com/office/powerpoint/2010/main" val="19825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1259632" y="260648"/>
            <a:ext cx="5760640" cy="792088"/>
          </a:xfrm>
        </p:spPr>
        <p:txBody>
          <a:bodyPr/>
          <a:lstStyle/>
          <a:p>
            <a:r>
              <a:rPr lang="pt-PT" sz="2800" b="1" dirty="0" smtClean="0"/>
              <a:t>Autenticação </a:t>
            </a:r>
            <a:r>
              <a:rPr lang="pt-PT" sz="2800" b="1" dirty="0"/>
              <a:t>AT</a:t>
            </a:r>
            <a:endParaRPr 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2896"/>
            <a:ext cx="5040560" cy="36669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>
            <a:spLocks noGrp="1"/>
          </p:cNvSpPr>
          <p:nvPr>
            <p:ph type="body" idx="14"/>
          </p:nvPr>
        </p:nvSpPr>
        <p:spPr>
          <a:xfrm>
            <a:off x="1763688" y="1052513"/>
            <a:ext cx="6840562" cy="936104"/>
          </a:xfrm>
        </p:spPr>
        <p:txBody>
          <a:bodyPr/>
          <a:lstStyle/>
          <a:p>
            <a:pPr algn="just"/>
            <a:r>
              <a:rPr lang="pt-PT" sz="1400" dirty="0"/>
              <a:t>No registo através do método “Modelo Acesso.gov”, o utilizador deve autenticar-se com as credenciais de acesso ao Portal das Finanças (nº. de identificação fiscal e senha).</a:t>
            </a:r>
          </a:p>
        </p:txBody>
      </p:sp>
    </p:spTree>
    <p:extLst>
      <p:ext uri="{BB962C8B-B14F-4D97-AF65-F5344CB8AC3E}">
        <p14:creationId xmlns:p14="http://schemas.microsoft.com/office/powerpoint/2010/main" val="47643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1259632" y="260648"/>
            <a:ext cx="5760640" cy="792088"/>
          </a:xfrm>
        </p:spPr>
        <p:txBody>
          <a:bodyPr/>
          <a:lstStyle/>
          <a:p>
            <a:r>
              <a:rPr lang="pt-PT" sz="2800" b="1" dirty="0"/>
              <a:t>Lista de </a:t>
            </a:r>
            <a:r>
              <a:rPr lang="pt-PT" sz="2800" b="1" dirty="0" smtClean="0"/>
              <a:t>Campos </a:t>
            </a:r>
            <a:r>
              <a:rPr lang="pt-PT" sz="2800" b="1" dirty="0"/>
              <a:t>a </a:t>
            </a:r>
            <a:r>
              <a:rPr lang="pt-PT" sz="2800" b="1" dirty="0" smtClean="0"/>
              <a:t>Preencher</a:t>
            </a:r>
            <a:endParaRPr lang="en-US" sz="2800" b="1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4"/>
          </p:nvPr>
        </p:nvSpPr>
        <p:spPr>
          <a:xfrm>
            <a:off x="2123728" y="2204864"/>
            <a:ext cx="6480720" cy="2160240"/>
          </a:xfrm>
        </p:spPr>
        <p:txBody>
          <a:bodyPr/>
          <a:lstStyle/>
          <a:p>
            <a:r>
              <a:rPr lang="pt-PT" sz="1400" dirty="0"/>
              <a:t>Após o registo, o utilizador deve preencher alguns campos (</a:t>
            </a:r>
            <a:r>
              <a:rPr lang="pt-PT" sz="1400" i="1" dirty="0"/>
              <a:t>slides</a:t>
            </a:r>
            <a:r>
              <a:rPr lang="pt-PT" sz="1400" dirty="0"/>
              <a:t> seguintes</a:t>
            </a:r>
            <a:r>
              <a:rPr lang="pt-PT" sz="1400" dirty="0" smtClean="0"/>
              <a:t>). Tenha presente que quando </a:t>
            </a:r>
            <a:r>
              <a:rPr lang="pt-PT" sz="1400" dirty="0"/>
              <a:t>recorre à autenticação GOV, muitos destes campos ficam automaticamente </a:t>
            </a:r>
            <a:r>
              <a:rPr lang="pt-PT" sz="1400" dirty="0" smtClean="0"/>
              <a:t>preenchidos, </a:t>
            </a:r>
            <a:r>
              <a:rPr lang="pt-PT" sz="1400" dirty="0"/>
              <a:t>com base na informação já disponível na Administração Pública.</a:t>
            </a:r>
          </a:p>
        </p:txBody>
      </p:sp>
    </p:spTree>
    <p:extLst>
      <p:ext uri="{BB962C8B-B14F-4D97-AF65-F5344CB8AC3E}">
        <p14:creationId xmlns:p14="http://schemas.microsoft.com/office/powerpoint/2010/main" val="372144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1259632" y="260648"/>
            <a:ext cx="5760640" cy="792088"/>
          </a:xfrm>
        </p:spPr>
        <p:txBody>
          <a:bodyPr/>
          <a:lstStyle/>
          <a:p>
            <a:r>
              <a:rPr lang="pt-PT" sz="2800" b="1" dirty="0" smtClean="0"/>
              <a:t>Registo</a:t>
            </a:r>
            <a:endParaRPr lang="en-US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32856"/>
            <a:ext cx="5040560" cy="41180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>
            <a:spLocks noGrp="1"/>
          </p:cNvSpPr>
          <p:nvPr>
            <p:ph type="body" idx="14"/>
          </p:nvPr>
        </p:nvSpPr>
        <p:spPr>
          <a:xfrm>
            <a:off x="1763688" y="1006914"/>
            <a:ext cx="5381893" cy="936104"/>
          </a:xfrm>
        </p:spPr>
        <p:txBody>
          <a:bodyPr/>
          <a:lstStyle/>
          <a:p>
            <a:pPr algn="just"/>
            <a:r>
              <a:rPr lang="pt-PT" sz="1400" dirty="0"/>
              <a:t>D</a:t>
            </a:r>
            <a:r>
              <a:rPr lang="pt-PT" sz="1400" dirty="0" smtClean="0"/>
              <a:t>efine </a:t>
            </a:r>
            <a:r>
              <a:rPr lang="pt-PT" sz="1400" dirty="0"/>
              <a:t>o endereço de </a:t>
            </a:r>
            <a:r>
              <a:rPr lang="pt-PT" sz="1400" i="1" dirty="0"/>
              <a:t>email</a:t>
            </a:r>
            <a:r>
              <a:rPr lang="pt-PT" sz="1400" dirty="0"/>
              <a:t> associado ao Balcão 2020 e a senha de acesso ao Balcão 2020.</a:t>
            </a:r>
          </a:p>
        </p:txBody>
      </p:sp>
    </p:spTree>
    <p:extLst>
      <p:ext uri="{BB962C8B-B14F-4D97-AF65-F5344CB8AC3E}">
        <p14:creationId xmlns:p14="http://schemas.microsoft.com/office/powerpoint/2010/main" val="29324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>
          <a:xfrm>
            <a:off x="1259632" y="260648"/>
            <a:ext cx="6120680" cy="792088"/>
          </a:xfrm>
        </p:spPr>
        <p:txBody>
          <a:bodyPr/>
          <a:lstStyle/>
          <a:p>
            <a:r>
              <a:rPr lang="pt-PT" sz="2800" b="1" i="1" dirty="0" smtClean="0"/>
              <a:t>Email</a:t>
            </a:r>
            <a:r>
              <a:rPr lang="pt-PT" sz="2800" b="1" dirty="0" smtClean="0"/>
              <a:t> </a:t>
            </a:r>
            <a:r>
              <a:rPr lang="pt-PT" sz="2800" b="1" dirty="0"/>
              <a:t>de Ativação</a:t>
            </a:r>
            <a:endParaRPr lang="en-US" sz="28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1087"/>
            <a:ext cx="6504853" cy="3003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>
            <a:spLocks noGrp="1"/>
          </p:cNvSpPr>
          <p:nvPr>
            <p:ph type="body" idx="14"/>
          </p:nvPr>
        </p:nvSpPr>
        <p:spPr>
          <a:xfrm>
            <a:off x="1763688" y="980728"/>
            <a:ext cx="6751952" cy="936104"/>
          </a:xfrm>
        </p:spPr>
        <p:txBody>
          <a:bodyPr/>
          <a:lstStyle/>
          <a:p>
            <a:r>
              <a:rPr lang="pt-PT" sz="1400" dirty="0" smtClean="0"/>
              <a:t>Depois do </a:t>
            </a:r>
            <a:r>
              <a:rPr lang="pt-PT" sz="1400" dirty="0"/>
              <a:t>preenchimento do ecrã </a:t>
            </a:r>
            <a:r>
              <a:rPr lang="pt-PT" sz="1400" dirty="0" smtClean="0"/>
              <a:t>anterior, recebe </a:t>
            </a:r>
            <a:r>
              <a:rPr lang="pt-PT" sz="1400" dirty="0"/>
              <a:t>um </a:t>
            </a:r>
            <a:r>
              <a:rPr lang="pt-PT" sz="1400" i="1" dirty="0" smtClean="0"/>
              <a:t>email</a:t>
            </a:r>
            <a:r>
              <a:rPr lang="pt-PT" sz="1400" dirty="0"/>
              <a:t>  </a:t>
            </a:r>
            <a:r>
              <a:rPr lang="pt-PT" sz="1400" dirty="0" smtClean="0"/>
              <a:t>no </a:t>
            </a:r>
            <a:r>
              <a:rPr lang="pt-PT" sz="1400" dirty="0"/>
              <a:t>endereço indicado, com um </a:t>
            </a:r>
            <a:r>
              <a:rPr lang="pt-PT" sz="1400" i="1" dirty="0"/>
              <a:t>link. </a:t>
            </a:r>
            <a:r>
              <a:rPr lang="pt-PT" sz="1400" dirty="0" smtClean="0"/>
              <a:t>Ao clicar no </a:t>
            </a:r>
            <a:r>
              <a:rPr lang="pt-PT" sz="1400" i="1" dirty="0" smtClean="0"/>
              <a:t>link</a:t>
            </a:r>
            <a:r>
              <a:rPr lang="pt-PT" sz="1400" dirty="0" smtClean="0"/>
              <a:t>, finaliza </a:t>
            </a:r>
            <a:r>
              <a:rPr lang="pt-PT" sz="1400" dirty="0"/>
              <a:t>o processo de acesso ao Balcão 2020.</a:t>
            </a:r>
          </a:p>
        </p:txBody>
      </p:sp>
    </p:spTree>
    <p:extLst>
      <p:ext uri="{BB962C8B-B14F-4D97-AF65-F5344CB8AC3E}">
        <p14:creationId xmlns:p14="http://schemas.microsoft.com/office/powerpoint/2010/main" val="40745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 smtClean="0">
            <a:solidFill>
              <a:schemeClr val="bg1"/>
            </a:solidFill>
            <a:latin typeface="Soho Std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9628</TotalTime>
  <Words>843</Words>
  <Application>Microsoft Office PowerPoint</Application>
  <PresentationFormat>Apresentação no Ecrã (4:3)</PresentationFormat>
  <Paragraphs>112</Paragraphs>
  <Slides>24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5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Ogilvy Portugal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</dc:title>
  <dc:creator>Ana Moreira</dc:creator>
  <cp:keywords>BALCÃO 2020</cp:keywords>
  <cp:lastModifiedBy>Ana Moreira</cp:lastModifiedBy>
  <cp:revision>328</cp:revision>
  <cp:lastPrinted>2016-09-19T11:49:40Z</cp:lastPrinted>
  <dcterms:created xsi:type="dcterms:W3CDTF">2010-10-27T10:09:56Z</dcterms:created>
  <dcterms:modified xsi:type="dcterms:W3CDTF">2020-11-16T19:04:05Z</dcterms:modified>
</cp:coreProperties>
</file>